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856163B4-6750-4F44-B9F1-CAEF04674BC9}"/>
    <pc:docChg chg="delSld">
      <pc:chgData name="Arnold, Geoffrey" userId="84df3a83-fb20-4e73-a9fb-16fe3fc1bec7" providerId="ADAL" clId="{856163B4-6750-4F44-B9F1-CAEF04674BC9}" dt="2022-02-02T14:17:55.764" v="0" actId="2696"/>
      <pc:docMkLst>
        <pc:docMk/>
      </pc:docMkLst>
      <pc:sldChg chg="del">
        <pc:chgData name="Arnold, Geoffrey" userId="84df3a83-fb20-4e73-a9fb-16fe3fc1bec7" providerId="ADAL" clId="{856163B4-6750-4F44-B9F1-CAEF04674BC9}" dt="2022-02-02T14:17:55.764" v="0" actId="2696"/>
        <pc:sldMkLst>
          <pc:docMk/>
          <pc:sldMk cId="4276497977" sldId="347"/>
        </pc:sldMkLst>
      </pc:sldChg>
    </pc:docChg>
  </pc:docChgLst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hyperlink" Target="http://rmarkdown.rstudio.com/flexdashboard/using.html#appearanc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rmarkdown.rstudio.com/flexdashboard/using.html#layou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orOperations2022/Homework-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6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256899"/>
            <a:ext cx="21986846" cy="389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eventReactive(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8F00"/>
                </a:solidFill>
              </a:rPr>
              <a:t>valueExpr</a:t>
            </a:r>
            <a: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sample_n(movies_subset(), input$n_samp)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</a:t>
            </a:r>
            <a:r>
              <a:rPr>
                <a:solidFill>
                  <a:srgbClr val="009193"/>
                </a:solidFill>
              </a:rPr>
              <a:t>ignoreNULL</a:t>
            </a:r>
            <a: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11250"/>
            <a:ext cx="21986846" cy="11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get_new_sample</a:t>
            </a:r>
            <a: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693474"/>
            <a:ext cx="21986847" cy="4301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beg &lt;- reactive({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1000</a:t>
            </a:r>
            <a:r>
              <a:rPr>
                <a:solidFill>
                  <a:srgbClr val="FF40FF"/>
                </a:solidFill>
              </a:rPr>
              <a:t>)</a:t>
            </a:r>
            <a:r>
              <a:t>; Sys.time()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diff &lt;- reactive({ round(difftime(now(),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 &lt;- renderText({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textOutput(outputId = "</a:t>
            </a:r>
            <a:r>
              <a:rPr>
                <a:solidFill>
                  <a:srgbClr val="FF9300"/>
                </a:solidFill>
              </a:rPr>
              <a:t>time_elapsed</a:t>
            </a:r>
            <a: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7930075"/>
            <a:ext cx="21986847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movies_sample &lt;- reactive({ </a:t>
            </a:r>
            <a:r>
              <a:rPr>
                <a:solidFill>
                  <a:srgbClr val="FF40FF"/>
                </a:solidFill>
              </a:rPr>
              <a:t>invalidateLater(</a:t>
            </a:r>
            <a:r>
              <a:t>millis = 5000</a:t>
            </a:r>
            <a:r>
              <a:rPr>
                <a:solidFill>
                  <a:srgbClr val="FF40FF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req(input$n_samp)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sample_n(movies_subset(), input$n_samp)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actionButton(inputId = "get_new_sample",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232843"/>
            <a:ext cx="15852162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count_files</a:t>
            </a:r>
            <a:r>
              <a:t> &lt;- function(){ length(dir(pattern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list_files</a:t>
            </a:r>
            <a: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files &lt;- dir(pattern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if(length(files) == 0){ return( data.frame()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sapply(files,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unlist()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as.data.frame()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setNames(c("rows",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60396" y="8575308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751706"/>
            <a:ext cx="15852162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9300"/>
                </a:solidFill>
              </a:rPr>
              <a:t>csv_files</a:t>
            </a:r>
            <a:r>
              <a:t> &lt;- </a:t>
            </a:r>
            <a:r>
              <a:rPr>
                <a:solidFill>
                  <a:srgbClr val="FF40FF"/>
                </a:solidFill>
              </a:rPr>
              <a:t>reactivePoll(</a:t>
            </a:r>
            <a:r>
              <a:t>intervalMillis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checkFunc = </a:t>
            </a:r>
            <a:r>
              <a:rPr>
                <a:solidFill>
                  <a:srgbClr val="005493"/>
                </a:solidFill>
              </a:rPr>
              <a:t>count_files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valueFunc = </a:t>
            </a:r>
            <a:r>
              <a:rPr>
                <a:solidFill>
                  <a:srgbClr val="008F00"/>
                </a:solidFill>
              </a:rPr>
              <a:t>list_files</a:t>
            </a:r>
            <a:r>
              <a:rPr>
                <a:solidFill>
                  <a:srgbClr val="FF40FF"/>
                </a:solidFill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751706"/>
            <a:ext cx="13718214" cy="304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 &lt;- DT::renderDataTable(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DT::datatable(data = </a:t>
            </a:r>
            <a:r>
              <a:rPr>
                <a:solidFill>
                  <a:srgbClr val="FF9300"/>
                </a:solidFill>
              </a:rPr>
              <a:t>csv_files()</a:t>
            </a:r>
            <a: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options = list(pageLength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rownames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700302"/>
            <a:ext cx="19586570" cy="483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tabsetPanel(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"Plotted data", dataTableOutput(outputId = "moviestable")</a:t>
            </a:r>
            <a:r>
              <a:rPr>
                <a:solidFill>
                  <a:srgbClr val="9437FF"/>
                </a:solidFill>
              </a:rPr>
              <a:t>)</a:t>
            </a:r>
            <a: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37FF"/>
                </a:solidFill>
              </a:rPr>
              <a:t>tabPanel(</a:t>
            </a:r>
            <a:r>
              <a:t>"Files in directory", dataTableOutput(outputId = "</a:t>
            </a:r>
            <a:r>
              <a:rPr>
                <a:solidFill>
                  <a:srgbClr val="929000"/>
                </a:solidFill>
              </a:rPr>
              <a:t>csv_files</a:t>
            </a:r>
            <a:r>
              <a:t>")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</a:t>
            </a:r>
            <a:r>
              <a:rPr>
                <a:solidFill>
                  <a:srgbClr val="0096FF"/>
                </a:solidFill>
              </a:rPr>
              <a:t>x</a:t>
            </a:r>
            <a: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add_2(input$x)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x_updated</a:t>
            </a:r>
            <a:r>
              <a:t> &lt;- renderText({ current_x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057157"/>
            <a:ext cx="21788245" cy="7824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titlePanel("Add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sidebarLayout(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 sliderInput("x",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textOutput("x_updated")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current_x        &lt;- </a:t>
            </a:r>
            <a:r>
              <a:rPr>
                <a:solidFill>
                  <a:srgbClr val="FF40FF"/>
                </a:solidFill>
              </a:rPr>
              <a:t>reactive({</a:t>
            </a:r>
            <a:r>
              <a:t> add_2(input$x) </a:t>
            </a:r>
            <a:r>
              <a:rPr>
                <a:solidFill>
                  <a:srgbClr val="FF40FF"/>
                </a:solidFill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output$x_updated &lt;- renderText({ current_x</a:t>
            </a:r>
            <a:r>
              <a:rPr>
                <a:solidFill>
                  <a:srgbClr val="FF40FF"/>
                </a:solidFill>
              </a:rPr>
              <a:t>()</a:t>
            </a:r>
            <a: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vs.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4753221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4753221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4846242"/>
            <a:ext cx="12621050" cy="527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ui</a:t>
            </a:r>
            <a:r>
              <a:t> &lt;- fluidPage(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sidebarLayout(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sidebarPanel(sliderInput("</a:t>
            </a:r>
            <a:r>
              <a:rPr>
                <a:solidFill>
                  <a:srgbClr val="0096FF"/>
                </a:solidFill>
              </a:rPr>
              <a:t>n</a:t>
            </a:r>
            <a: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plotOutput("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textOutput("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4846243"/>
            <a:ext cx="9945701" cy="5797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447FB5"/>
                </a:solidFill>
              </a:rPr>
              <a:t>server</a:t>
            </a:r>
            <a: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dist &lt;- reactive({ rnorm(input$</a:t>
            </a:r>
            <a:r>
              <a:rPr>
                <a:solidFill>
                  <a:srgbClr val="0096FF"/>
                </a:solidFill>
              </a:rPr>
              <a:t>n</a:t>
            </a:r>
            <a: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med &lt;- reactive({ median(dist())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hist</a:t>
            </a:r>
            <a:r>
              <a:t> &lt;- renderPlot({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hist(dist())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abline(v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</a:t>
            </a:r>
            <a:r>
              <a:rPr>
                <a:solidFill>
                  <a:srgbClr val="929000"/>
                </a:solidFill>
              </a:rPr>
              <a:t>medtext</a:t>
            </a:r>
            <a:r>
              <a:t> &lt;- renderText({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20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561626"/>
            <a:ext cx="19049638" cy="498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invalidateLater(5000)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721599"/>
            <a:ext cx="9638844" cy="55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100441"/>
            <a:ext cx="9638844" cy="60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dataset &lt;- reactiveFileReader(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intervalMillis = 1000</a:t>
            </a:r>
            <a: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filePath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readFunc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stringsAsFactors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output$plot &lt;- renderPlot({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plot(dataset()) </a:t>
            </a:r>
            <a:r>
              <a:rPr>
                <a:solidFill>
                  <a:srgbClr val="919191"/>
                </a:solidFill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9" name="When we are pulling from a database or Web API!"/>
          <p:cNvSpPr txBox="1">
            <a:spLocks noGrp="1"/>
          </p:cNvSpPr>
          <p:nvPr>
            <p:ph type="body" idx="21"/>
          </p:nvPr>
        </p:nvSpPr>
        <p:spPr>
          <a:xfrm>
            <a:off x="4445725" y="2121677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When we are pulling from a database or Web API!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QueriedData &lt;- reactivePoll(30000, session,…"/>
          <p:cNvSpPr/>
          <p:nvPr/>
        </p:nvSpPr>
        <p:spPr>
          <a:xfrm>
            <a:off x="1327675" y="4129023"/>
            <a:ext cx="21412049" cy="78685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QueriedData &lt;- reactivePoll(30000, session, </a:t>
            </a:r>
          </a:p>
          <a:p>
            <a:pPr lvl="2"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This function checks the rows and when the rows are higher than previously, in those cases it reads the table                             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checkFunc = function(){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# Return the current numbers of rows in mysqltable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rowcount &lt;- dbGetQuery(con, "SHOW TABLE STATUS;") %&gt;% filter(Name == "mysqltable") %&gt;% pull(Rows)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disconnect database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poolReturn(con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valueFunc = function() {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# connect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con &lt;- poolCheckout(mysqldb)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dbReadTable(con, “mysqltable”)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})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output$mytable  &lt;- DT::renderDT({ 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test_db &lt;- QueriedData() %&gt;% as.data.frame()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DT::datatable(test_db)</a:t>
            </a:r>
          </a:p>
          <a:p>
            <a:pPr algn="l" defTabSz="457200">
              <a:lnSpc>
                <a:spcPts val="4200"/>
              </a:lnSpc>
              <a:defRPr sz="24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34700" cy="88646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library(flexdashboard)</a:t>
            </a:r>
          </a:p>
          <a:p>
            <a:r>
              <a:t>File → New file → R Markdown → From Template</a:t>
            </a:r>
          </a:p>
          <a:p>
            <a:r>
              <a:t>Create three plots that go in each of the panes using built-in R datasets or any data we have used in the worksho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t>How is it different than Shiny apps we have been building so far, how is it similar?</a:t>
            </a:r>
          </a:p>
          <a:p>
            <a:r>
              <a:t>Make a change to the layout of the dashboard, see </a:t>
            </a:r>
            <a:r>
              <a:rPr u="sng">
                <a:hlinkClick r:id="rId6"/>
              </a:rPr>
              <a:t>http://rmarkdown.rstudio.com/flexdashboard/using.html#layout</a:t>
            </a:r>
            <a:r>
              <a:t> for help</a:t>
            </a:r>
          </a:p>
          <a:p>
            <a:r>
              <a:t>Change the theme of the dashboard, see </a:t>
            </a:r>
            <a:r>
              <a:rPr u="sng">
                <a:hlinkClick r:id="rId7"/>
              </a:rPr>
              <a:t>http://rmarkdown.rstudio.com/flexdashboard/using.html#appearance</a:t>
            </a:r>
            <a:r>
              <a:t> for 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0" cy="4369276"/>
            <a:chOff x="0" y="431800"/>
            <a:chExt cx="22336150" cy="4369274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2848212"/>
              <a:ext cx="21986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pretty_plot_title &lt;- reactive({ </a:t>
              </a:r>
              <a:r>
                <a:rPr>
                  <a:solidFill>
                    <a:srgbClr val="000000"/>
                  </a:solidFill>
                </a:rPr>
                <a:t>toTitleCase(</a:t>
              </a:r>
              <a:r>
                <a:t>input$plot_title</a:t>
              </a:r>
              <a:r>
                <a:rPr>
                  <a:solidFill>
                    <a:srgbClr val="000000"/>
                  </a:solidFill>
                </a:rPr>
                <a:t>)</a:t>
              </a:r>
              <a: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output$scatterplot &lt;- renderPlot({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ggplot(data = movies_subset(), aes_string(x = </a:t>
              </a:r>
              <a:r>
                <a:rPr>
                  <a:solidFill>
                    <a:srgbClr val="0096FF"/>
                  </a:solidFill>
                </a:rPr>
                <a:t>input$x</a:t>
              </a:r>
              <a:r>
                <a:t>, y = </a:t>
              </a:r>
              <a:r>
                <a:rPr>
                  <a:solidFill>
                    <a:srgbClr val="0096FF"/>
                  </a:solidFill>
                </a:rPr>
                <a:t>input$y</a:t>
              </a:r>
              <a:r>
                <a:t>, color = </a:t>
              </a:r>
              <a:r>
                <a:rPr>
                  <a:solidFill>
                    <a:srgbClr val="0096FF"/>
                  </a:solidFill>
                </a:rPr>
                <a:t>input$z</a:t>
              </a:r>
              <a: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geom_point(alpha = </a:t>
              </a:r>
              <a:r>
                <a:rPr>
                  <a:solidFill>
                    <a:srgbClr val="0096FF"/>
                  </a:solidFill>
                </a:rPr>
                <a:t>input$alpha</a:t>
              </a:r>
              <a:r>
                <a:t>, size = </a:t>
              </a:r>
              <a:r>
                <a:rPr>
                  <a:solidFill>
                    <a:srgbClr val="0096FF"/>
                  </a:solidFill>
                </a:rPr>
                <a:t>input$size</a:t>
              </a:r>
              <a: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labs(title = </a:t>
              </a:r>
              <a:r>
                <a:rPr>
                  <a:solidFill>
                    <a:srgbClr val="FF40FF"/>
                  </a:solidFill>
                </a:rPr>
                <a:t>isolate({</a:t>
              </a:r>
              <a:r>
                <a:t> </a:t>
              </a:r>
              <a:r>
                <a:rPr>
                  <a:solidFill>
                    <a:srgbClr val="FF9300"/>
                  </a:solidFill>
                </a:rPr>
                <a:t>pretty_plot_title()</a:t>
              </a:r>
              <a:r>
                <a:t> </a:t>
              </a:r>
              <a:r>
                <a:rPr>
                  <a:solidFill>
                    <a:srgbClr val="FF40FF"/>
                  </a:solidFill>
                </a:rPr>
                <a:t>})</a:t>
              </a:r>
              <a: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9858626" y="9483303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,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messageItem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notificationItem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taskItem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t>For examples see the </a:t>
            </a:r>
            <a:r>
              <a:rPr u="sng">
                <a:solidFill>
                  <a:srgbClr val="447FB5"/>
                </a:solidFill>
                <a:hlinkClick r:id="rId2"/>
              </a:rPr>
              <a:t>shinydashboard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  <p:sp>
        <p:nvSpPr>
          <p:cNvPr id="423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" name="starwars_04.R">
            <a:extLst>
              <a:ext uri="{FF2B5EF4-FFF2-40B4-BE49-F238E27FC236}">
                <a16:creationId xmlns:a16="http://schemas.microsoft.com/office/drawing/2014/main" id="{C9E79964-2D58-4E26-B11F-39C0C0B1F2FC}"/>
              </a:ext>
            </a:extLst>
          </p:cNvPr>
          <p:cNvSpPr txBox="1">
            <a:spLocks/>
          </p:cNvSpPr>
          <p:nvPr/>
        </p:nvSpPr>
        <p:spPr>
          <a:xfrm>
            <a:off x="10429592" y="6247414"/>
            <a:ext cx="4612288" cy="1221172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hangingPunct="1">
              <a:buNone/>
            </a:pPr>
            <a:r>
              <a:rPr lang="en-US" dirty="0">
                <a:hlinkClick r:id="rId3"/>
              </a:rPr>
              <a:t>Homework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448486"/>
            <a:ext cx="22342501" cy="326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observeEvent(</a:t>
            </a:r>
            <a:r>
              <a:rPr>
                <a:solidFill>
                  <a:srgbClr val="005493"/>
                </a:solidFill>
              </a:rPr>
              <a:t>eventExpr</a:t>
            </a:r>
            <a:r>
              <a:t> = input$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</a:t>
            </a:r>
            <a:r>
              <a:rPr>
                <a:solidFill>
                  <a:srgbClr val="008F00"/>
                </a:solidFill>
              </a:rPr>
              <a:t>handlerExpr</a:t>
            </a:r>
            <a:r>
              <a:t> = </a:t>
            </a:r>
            <a:r>
              <a:rPr>
                <a:solidFill>
                  <a:srgbClr val="008F00"/>
                </a:solidFill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8F00"/>
                </a:solidFill>
              </a:rPr>
              <a:t>               </a:t>
            </a:r>
            <a:r>
              <a:t>filename &lt;- paste0("movies_", str_replace_all(Sys.time(),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write.csv(movies_sample(), file = filename, row.names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</a:t>
            </a:r>
            <a:r>
              <a:rPr>
                <a:solidFill>
                  <a:srgbClr val="008F00"/>
                </a:solidFill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actionButton(</a:t>
            </a:r>
            <a:r>
              <a:rPr>
                <a:solidFill>
                  <a:srgbClr val="0096FF"/>
                </a:solidFill>
              </a:rPr>
              <a:t>inputId</a:t>
            </a:r>
            <a:r>
              <a:t> = "</a:t>
            </a:r>
            <a:r>
              <a:rPr>
                <a:solidFill>
                  <a:srgbClr val="FF9300"/>
                </a:solidFill>
              </a:rPr>
              <a:t>write_csv</a:t>
            </a:r>
            <a:r>
              <a:t>", </a:t>
            </a:r>
            <a:r>
              <a:rPr>
                <a:solidFill>
                  <a:srgbClr val="0096FF"/>
                </a:solidFill>
              </a:rPr>
              <a:t>label</a:t>
            </a:r>
            <a: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4194</Words>
  <Application>Microsoft Office PowerPoint</Application>
  <PresentationFormat>Custom</PresentationFormat>
  <Paragraphs>552</Paragraphs>
  <Slides>87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Avenir Roman</vt:lpstr>
      <vt:lpstr>Courier</vt:lpstr>
      <vt:lpstr>Gill Sans</vt:lpstr>
      <vt:lpstr>Gill Sans Light</vt:lpstr>
      <vt:lpstr>Helvetica</vt:lpstr>
      <vt:lpstr>Helvetica Neue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2022-02-02T14:17:59Z</dcterms:modified>
</cp:coreProperties>
</file>